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257" r:id="rId3"/>
    <p:sldId id="351" r:id="rId4"/>
    <p:sldId id="284" r:id="rId5"/>
    <p:sldId id="350" r:id="rId6"/>
    <p:sldId id="371" r:id="rId7"/>
    <p:sldId id="352" r:id="rId8"/>
    <p:sldId id="372" r:id="rId9"/>
    <p:sldId id="374" r:id="rId10"/>
    <p:sldId id="373" r:id="rId11"/>
    <p:sldId id="376" r:id="rId12"/>
    <p:sldId id="377" r:id="rId13"/>
    <p:sldId id="379" r:id="rId14"/>
    <p:sldId id="380" r:id="rId15"/>
    <p:sldId id="378" r:id="rId16"/>
    <p:sldId id="381" r:id="rId17"/>
    <p:sldId id="382" r:id="rId18"/>
    <p:sldId id="383" r:id="rId19"/>
    <p:sldId id="384" r:id="rId20"/>
    <p:sldId id="385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34" autoAdjust="0"/>
  </p:normalViewPr>
  <p:slideViewPr>
    <p:cSldViewPr snapToGrid="0">
      <p:cViewPr varScale="1">
        <p:scale>
          <a:sx n="163" d="100"/>
          <a:sy n="163" d="100"/>
        </p:scale>
        <p:origin x="15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5/4/2021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445579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CASE III</a:t>
            </a:r>
            <a:br>
              <a:rPr lang="en-US" sz="4400" dirty="0"/>
            </a:br>
            <a:r>
              <a:rPr lang="en-US" sz="4400" dirty="0"/>
              <a:t>Reddit </a:t>
            </a:r>
            <a:r>
              <a:rPr lang="en-US" sz="4400" dirty="0" err="1"/>
              <a:t>WallStreetBets</a:t>
            </a:r>
            <a:r>
              <a:rPr lang="en-US" sz="4400" dirty="0"/>
              <a:t>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CSCI E-89B Introduction to Natural Language Processing</a:t>
            </a:r>
          </a:p>
          <a:p>
            <a:r>
              <a:rPr lang="en-US" dirty="0"/>
              <a:t>Gordon Hew</a:t>
            </a:r>
          </a:p>
          <a:p>
            <a:r>
              <a:rPr lang="en-US" dirty="0"/>
              <a:t>May 6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pic>
        <p:nvPicPr>
          <p:cNvPr id="7" name="Picture 4" descr="Harvard Extension School - Wikipedia">
            <a:extLst>
              <a:ext uri="{FF2B5EF4-FFF2-40B4-BE49-F238E27FC236}">
                <a16:creationId xmlns:a16="http://schemas.microsoft.com/office/drawing/2014/main" id="{B820AF5E-21B2-4613-9738-590F6DAC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42" y="5216652"/>
            <a:ext cx="806912" cy="9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F29F2-42EE-4500-BF7D-73A6F49F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44" y="3376910"/>
            <a:ext cx="4581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Word count histograms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445E52-845D-49FA-9D70-8039D2C0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636" y="1721337"/>
            <a:ext cx="7816118" cy="4333579"/>
          </a:xfrm>
        </p:spPr>
      </p:pic>
    </p:spTree>
    <p:extLst>
      <p:ext uri="{BB962C8B-B14F-4D97-AF65-F5344CB8AC3E}">
        <p14:creationId xmlns:p14="http://schemas.microsoft.com/office/powerpoint/2010/main" val="98385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TOP Word </a:t>
            </a:r>
            <a:r>
              <a:rPr lang="en-US" dirty="0" err="1"/>
              <a:t>FREquencies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0C1C87-D29D-4D86-A693-07C88C22A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029" y="1594932"/>
            <a:ext cx="8148902" cy="4518088"/>
          </a:xfrm>
        </p:spPr>
      </p:pic>
    </p:spTree>
    <p:extLst>
      <p:ext uri="{BB962C8B-B14F-4D97-AF65-F5344CB8AC3E}">
        <p14:creationId xmlns:p14="http://schemas.microsoft.com/office/powerpoint/2010/main" val="164970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AA85F-C199-49D7-8C2B-2CF8B423B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Text word association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F4759-EBAA-4017-9A0E-17A92C865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Comments word association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CFB3B6-5DE4-4695-8463-2DBFB946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Word Associations</a:t>
            </a:r>
          </a:p>
        </p:txBody>
      </p:sp>
      <p:pic>
        <p:nvPicPr>
          <p:cNvPr id="7" name="Content Placeholder 17">
            <a:extLst>
              <a:ext uri="{FF2B5EF4-FFF2-40B4-BE49-F238E27FC236}">
                <a16:creationId xmlns:a16="http://schemas.microsoft.com/office/drawing/2014/main" id="{B72C2314-E90D-437E-A529-FCCE1518E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335" y="2930769"/>
            <a:ext cx="4990890" cy="2770336"/>
          </a:xfrm>
        </p:spPr>
      </p:pic>
      <p:pic>
        <p:nvPicPr>
          <p:cNvPr id="8" name="Content Placeholder 19">
            <a:extLst>
              <a:ext uri="{FF2B5EF4-FFF2-40B4-BE49-F238E27FC236}">
                <a16:creationId xmlns:a16="http://schemas.microsoft.com/office/drawing/2014/main" id="{6B643BE4-307B-48CD-A252-33F456517A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7896" y="2930330"/>
            <a:ext cx="4990890" cy="2770336"/>
          </a:xfrm>
        </p:spPr>
      </p:pic>
    </p:spTree>
    <p:extLst>
      <p:ext uri="{BB962C8B-B14F-4D97-AF65-F5344CB8AC3E}">
        <p14:creationId xmlns:p14="http://schemas.microsoft.com/office/powerpoint/2010/main" val="95803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AA85F-C199-49D7-8C2B-2CF8B423B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BIGRAM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F4759-EBAA-4017-9A0E-17A92C865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BiGRAM</a:t>
            </a:r>
            <a:r>
              <a:rPr lang="en-US" dirty="0"/>
              <a:t> Frequencies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CFB3B6-5DE4-4695-8463-2DBFB946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BIGRAM Post body text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4BC3448-BB32-46CC-9541-4EC1B25AC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546" y="2682080"/>
            <a:ext cx="5435454" cy="301710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7BAD27E-FDDF-4F48-9220-2B0179E76F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14961" y="2682080"/>
            <a:ext cx="5441702" cy="3017103"/>
          </a:xfrm>
        </p:spPr>
      </p:pic>
    </p:spTree>
    <p:extLst>
      <p:ext uri="{BB962C8B-B14F-4D97-AF65-F5344CB8AC3E}">
        <p14:creationId xmlns:p14="http://schemas.microsoft.com/office/powerpoint/2010/main" val="307429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AA85F-C199-49D7-8C2B-2CF8B423B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BIGRAM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F4759-EBAA-4017-9A0E-17A92C865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BiGRAM</a:t>
            </a:r>
            <a:r>
              <a:rPr lang="en-US" dirty="0"/>
              <a:t> Frequencies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CFB3B6-5DE4-4695-8463-2DBFB946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BIGRAM comments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4BC3448-BB32-46CC-9541-4EC1B25AC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0547" y="2682080"/>
            <a:ext cx="5435452" cy="301710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7BAD27E-FDDF-4F48-9220-2B0179E76F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114962" y="2682080"/>
            <a:ext cx="5441700" cy="3017103"/>
          </a:xfrm>
        </p:spPr>
      </p:pic>
    </p:spTree>
    <p:extLst>
      <p:ext uri="{BB962C8B-B14F-4D97-AF65-F5344CB8AC3E}">
        <p14:creationId xmlns:p14="http://schemas.microsoft.com/office/powerpoint/2010/main" val="114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comments </a:t>
            </a:r>
            <a:r>
              <a:rPr lang="en-US" dirty="0" err="1"/>
              <a:t>lda</a:t>
            </a:r>
            <a:r>
              <a:rPr lang="en-US" dirty="0"/>
              <a:t> topic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AE0260-1B77-4696-940C-2A84EDE7E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857" y="1594338"/>
            <a:ext cx="8060286" cy="4566139"/>
          </a:xfrm>
        </p:spPr>
      </p:pic>
    </p:spTree>
    <p:extLst>
      <p:ext uri="{BB962C8B-B14F-4D97-AF65-F5344CB8AC3E}">
        <p14:creationId xmlns:p14="http://schemas.microsoft.com/office/powerpoint/2010/main" val="210527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comments </a:t>
            </a:r>
            <a:r>
              <a:rPr lang="en-US" dirty="0" err="1"/>
              <a:t>lda</a:t>
            </a:r>
            <a:r>
              <a:rPr lang="en-US" dirty="0"/>
              <a:t> topic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28C47-8EBC-47A2-8710-54EA3AE92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104" y="1576596"/>
            <a:ext cx="7879818" cy="4572158"/>
          </a:xfrm>
        </p:spPr>
      </p:pic>
    </p:spTree>
    <p:extLst>
      <p:ext uri="{BB962C8B-B14F-4D97-AF65-F5344CB8AC3E}">
        <p14:creationId xmlns:p14="http://schemas.microsoft.com/office/powerpoint/2010/main" val="369942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comments </a:t>
            </a:r>
            <a:r>
              <a:rPr lang="en-US" dirty="0" err="1"/>
              <a:t>lda</a:t>
            </a:r>
            <a:r>
              <a:rPr lang="en-US" dirty="0"/>
              <a:t> topic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5FDAE0-FEB5-49FC-8E28-080C3CF4D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030" y="1530455"/>
            <a:ext cx="8183555" cy="4642660"/>
          </a:xfrm>
        </p:spPr>
      </p:pic>
    </p:spTree>
    <p:extLst>
      <p:ext uri="{BB962C8B-B14F-4D97-AF65-F5344CB8AC3E}">
        <p14:creationId xmlns:p14="http://schemas.microsoft.com/office/powerpoint/2010/main" val="2750204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comments </a:t>
            </a:r>
            <a:r>
              <a:rPr lang="en-US" dirty="0" err="1"/>
              <a:t>lda</a:t>
            </a:r>
            <a:r>
              <a:rPr lang="en-US" dirty="0"/>
              <a:t> topic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6D63D0-E9E5-4004-8ED1-65C699F2E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31" y="1530455"/>
            <a:ext cx="7868207" cy="4637684"/>
          </a:xfrm>
        </p:spPr>
      </p:pic>
    </p:spTree>
    <p:extLst>
      <p:ext uri="{BB962C8B-B14F-4D97-AF65-F5344CB8AC3E}">
        <p14:creationId xmlns:p14="http://schemas.microsoft.com/office/powerpoint/2010/main" val="234138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SENTIMENT ANALYSIS - emotions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09D0E3-2E70-426C-BB55-3ACEC1D0B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47" t="1" r="20805" b="8926"/>
          <a:stretch/>
        </p:blipFill>
        <p:spPr>
          <a:xfrm>
            <a:off x="3411416" y="1592620"/>
            <a:ext cx="5269522" cy="4521523"/>
          </a:xfrm>
        </p:spPr>
      </p:pic>
    </p:spTree>
    <p:extLst>
      <p:ext uri="{BB962C8B-B14F-4D97-AF65-F5344CB8AC3E}">
        <p14:creationId xmlns:p14="http://schemas.microsoft.com/office/powerpoint/2010/main" val="306855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Data &amp; Approach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FD395B-CCE0-4B02-9CA3-D7C876C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SENTIMENT ANALYSIS – Positive vs Negative words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77C409-5944-411A-A31B-E027A59B7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289" y="1675649"/>
            <a:ext cx="8017141" cy="4445034"/>
          </a:xfrm>
        </p:spPr>
      </p:pic>
    </p:spTree>
    <p:extLst>
      <p:ext uri="{BB962C8B-B14F-4D97-AF65-F5344CB8AC3E}">
        <p14:creationId xmlns:p14="http://schemas.microsoft.com/office/powerpoint/2010/main" val="132888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9AA2-97D6-4693-9E8A-BEBB49A5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Social media market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/ Comment volume and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 word frequencies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en-US" dirty="0"/>
              <a:t>buy (1</a:t>
            </a:r>
            <a:r>
              <a:rPr lang="en-US" baseline="30000" dirty="0"/>
              <a:t>st</a:t>
            </a:r>
            <a:r>
              <a:rPr lang="en-US" dirty="0"/>
              <a:t>)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en-US" dirty="0"/>
              <a:t>hold (4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Bigrams – can provide a sense of </a:t>
            </a:r>
            <a:r>
              <a:rPr lang="en-US"/>
              <a:t>what’s going 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Salient Terms – “buy” and “hold” are the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– high level of trust and anticipation</a:t>
            </a:r>
          </a:p>
          <a:p>
            <a:r>
              <a:rPr lang="en-US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sentiment vocabularies tuned to different communities</a:t>
            </a:r>
          </a:p>
          <a:p>
            <a:endParaRPr lang="en-US" dirty="0"/>
          </a:p>
        </p:txBody>
      </p:sp>
      <p:pic>
        <p:nvPicPr>
          <p:cNvPr id="2052" name="Picture 4" descr="Wall Street: Location, History, and How It Works">
            <a:extLst>
              <a:ext uri="{FF2B5EF4-FFF2-40B4-BE49-F238E27FC236}">
                <a16:creationId xmlns:a16="http://schemas.microsoft.com/office/drawing/2014/main" id="{A913FF96-8F1A-4E37-8742-D904F7F0BFD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r="164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6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WallStreetBets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According to the mods at r/</a:t>
            </a:r>
            <a:r>
              <a:rPr lang="en-US" dirty="0" err="1"/>
              <a:t>wallstreetbets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/>
              <a:t>“/r/</a:t>
            </a:r>
            <a:r>
              <a:rPr lang="en-US" i="1" dirty="0" err="1"/>
              <a:t>wallstreetbets</a:t>
            </a:r>
            <a:r>
              <a:rPr lang="en-US" i="1" dirty="0"/>
              <a:t> is a community for making money and being amused while doing it. Or, realistically, a place to come and upvote memes when your portfolio is down.” </a:t>
            </a:r>
          </a:p>
          <a:p>
            <a:pPr marL="0" indent="0">
              <a:buNone/>
            </a:pPr>
            <a:r>
              <a:rPr lang="en-US" sz="900" dirty="0"/>
              <a:t>-https://www.reddit.com/r/wallstreetbets/wiki/faq#wiki_the_wsb_faq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066629-1010-4A8C-B0A7-9A9D33AB395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34145" y="1024901"/>
            <a:ext cx="4589462" cy="479549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806DF-9837-4092-9ACE-93744B1C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92" y="4165527"/>
            <a:ext cx="4992566" cy="16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3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applying NLP Techniques to social media data, we want to look for “signals” of the next potential opportunity that can take us “to the moon” </a:t>
            </a:r>
            <a:r>
              <a:rPr lang="en-US" b="0" i="0" dirty="0">
                <a:solidFill>
                  <a:srgbClr val="000000"/>
                </a:solidFill>
                <a:effectLst/>
                <a:latin typeface="apple color emoji"/>
              </a:rPr>
              <a:t>🚀🚀🚀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030" name="Picture 6" descr="NASA Astronauts Liftoff on SpaceX Rocket in First Privately Funded Launch -  The Wire Science">
            <a:extLst>
              <a:ext uri="{FF2B5EF4-FFF2-40B4-BE49-F238E27FC236}">
                <a16:creationId xmlns:a16="http://schemas.microsoft.com/office/drawing/2014/main" id="{D1730C98-BDCF-449A-B8BF-8AE38C63A6F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2" r="164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25CC6-C900-45FA-9BA6-8D22C0FF3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402C-17D9-4229-9CDF-9752B9E50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Source: course extraction from the Reddit’s Wall Street Bets subreddit: https://www.reddit.com/r/wallstreetbets/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Market and Reddit Data from 5/31/2019 – 2/2/2021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50 Total Posts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18,940 Total Comments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Reddit data contains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Post Data: Date, Title, Text Body , Post Score, Upvote Proportion, Links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Comment Data: Date,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D6B7B-8FD9-4801-B03D-0BBFD8595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2864-A497-4A9C-ABEA-E527F71FD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Divide post and comment information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Prepare raw data for text processing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Apply exploratory data analysis techniques: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Temporal Analysis of market data and social media data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Examine word frequencies, associations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Extract Bigrams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Perform Latent Dirichlet Allocation (LDA) clustering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Sentiment Analysis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635508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987C71-75E6-476C-B528-B5E1E65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Approach</a:t>
            </a:r>
          </a:p>
        </p:txBody>
      </p:sp>
    </p:spTree>
    <p:extLst>
      <p:ext uri="{BB962C8B-B14F-4D97-AF65-F5344CB8AC3E}">
        <p14:creationId xmlns:p14="http://schemas.microsoft.com/office/powerpoint/2010/main" val="101899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anchor="ctr">
            <a:normAutofit/>
          </a:bodyPr>
          <a:lstStyle/>
          <a:p>
            <a:r>
              <a:rPr lang="en-US" dirty="0"/>
              <a:t>Analysis: historical GME Market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7C8B5-3C05-47F2-889B-5D3C1C448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28" y="1492272"/>
            <a:ext cx="7977143" cy="4422857"/>
          </a:xfrm>
        </p:spPr>
      </p:pic>
    </p:spTree>
    <p:extLst>
      <p:ext uri="{BB962C8B-B14F-4D97-AF65-F5344CB8AC3E}">
        <p14:creationId xmlns:p14="http://schemas.microsoft.com/office/powerpoint/2010/main" val="166252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Analysis: GME Market DATA During Wallstreet bets mania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47880-884F-4CD7-A3AA-C7A19881B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875" y="1589070"/>
            <a:ext cx="7939210" cy="4401826"/>
          </a:xfrm>
        </p:spPr>
      </p:pic>
    </p:spTree>
    <p:extLst>
      <p:ext uri="{BB962C8B-B14F-4D97-AF65-F5344CB8AC3E}">
        <p14:creationId xmlns:p14="http://schemas.microsoft.com/office/powerpoint/2010/main" val="402215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0498-C6E0-4603-8DF5-64D8BE8F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Analysis: GME Market DATA During Wallstreet bets mania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DAE455-51A1-4993-9CEF-A9D71205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18" y="1651000"/>
            <a:ext cx="7456764" cy="4134338"/>
          </a:xfrm>
        </p:spPr>
      </p:pic>
    </p:spTree>
    <p:extLst>
      <p:ext uri="{BB962C8B-B14F-4D97-AF65-F5344CB8AC3E}">
        <p14:creationId xmlns:p14="http://schemas.microsoft.com/office/powerpoint/2010/main" val="37334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630EF-BB28-4771-84CB-B1AF85F0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Body Word Cloud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DD4FD-DEAA-4026-8A4A-0C12CEC76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870" t="11771" r="25877" b="14725"/>
          <a:stretch/>
        </p:blipFill>
        <p:spPr>
          <a:xfrm>
            <a:off x="1195753" y="2793682"/>
            <a:ext cx="3481755" cy="29439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9088-916C-452E-BD7E-E2491A907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Comment word cloud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94C803-D4F2-440D-AE06-CA8772B9EF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6186" t="11774" r="26049" b="11281"/>
          <a:stretch/>
        </p:blipFill>
        <p:spPr>
          <a:xfrm>
            <a:off x="6602564" y="2793682"/>
            <a:ext cx="3321019" cy="296958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AB492E-E174-4683-B2E5-B3419C1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Word Clouds</a:t>
            </a:r>
          </a:p>
        </p:txBody>
      </p:sp>
    </p:spTree>
    <p:extLst>
      <p:ext uri="{BB962C8B-B14F-4D97-AF65-F5344CB8AC3E}">
        <p14:creationId xmlns:p14="http://schemas.microsoft.com/office/powerpoint/2010/main" val="34634800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1498</TotalTime>
  <Words>426</Words>
  <Application>Microsoft Office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apple color emoji</vt:lpstr>
      <vt:lpstr>helvetica neue</vt:lpstr>
      <vt:lpstr>Arial</vt:lpstr>
      <vt:lpstr>Calibri</vt:lpstr>
      <vt:lpstr>Century Gothic</vt:lpstr>
      <vt:lpstr>Wingdings</vt:lpstr>
      <vt:lpstr>RetrospectVTI</vt:lpstr>
      <vt:lpstr>CASE III Reddit WallStreetBets ANALYSIS</vt:lpstr>
      <vt:lpstr>OUTLINE</vt:lpstr>
      <vt:lpstr>What is WallStreetBets?  Why do we care?</vt:lpstr>
      <vt:lpstr>Objective</vt:lpstr>
      <vt:lpstr>Data and Approach</vt:lpstr>
      <vt:lpstr>Analysis: historical GME Market DATA</vt:lpstr>
      <vt:lpstr>Analysis: GME Market DATA During Wallstreet bets mania</vt:lpstr>
      <vt:lpstr>Analysis: GME Market DATA During Wallstreet bets mania</vt:lpstr>
      <vt:lpstr>ANALYSIS: Word Clouds</vt:lpstr>
      <vt:lpstr>ANALYSIS: Word count histograms</vt:lpstr>
      <vt:lpstr>ANALYSIS: TOP Word FREquencies</vt:lpstr>
      <vt:lpstr>Analysis: Word Associations</vt:lpstr>
      <vt:lpstr>Analysis: BIGRAM Post body text Analysis</vt:lpstr>
      <vt:lpstr>Analysis: BIGRAM comments Analysis</vt:lpstr>
      <vt:lpstr>ANALYSIS: comments lda topic analysis</vt:lpstr>
      <vt:lpstr>ANALYSIS: comments lda topic analysis</vt:lpstr>
      <vt:lpstr>ANALYSIS: comments lda topic analysis</vt:lpstr>
      <vt:lpstr>ANALYSIS: comments lda topic analysis</vt:lpstr>
      <vt:lpstr>ANALYSIS: SENTIMENT ANALYSIS - emotions</vt:lpstr>
      <vt:lpstr>ANALYSIS: SENTIMENT ANALYSIS – Positive vs Negative words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Database CASE</dc:title>
  <dc:creator>Gordon Hew</dc:creator>
  <cp:lastModifiedBy>Gordon Hew</cp:lastModifiedBy>
  <cp:revision>213</cp:revision>
  <dcterms:created xsi:type="dcterms:W3CDTF">2021-04-01T01:54:14Z</dcterms:created>
  <dcterms:modified xsi:type="dcterms:W3CDTF">2021-05-05T06:35:30Z</dcterms:modified>
</cp:coreProperties>
</file>